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766C4D-BDB3-46FC-902B-DEEA795556C7}"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66C4D-BDB3-46FC-902B-DEEA795556C7}"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66C4D-BDB3-46FC-902B-DEEA795556C7}"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66C4D-BDB3-46FC-902B-DEEA795556C7}"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66C4D-BDB3-46FC-902B-DEEA795556C7}"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766C4D-BDB3-46FC-902B-DEEA795556C7}"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766C4D-BDB3-46FC-902B-DEEA795556C7}" type="datetimeFigureOut">
              <a:rPr lang="en-US" smtClean="0"/>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766C4D-BDB3-46FC-902B-DEEA795556C7}" type="datetimeFigureOut">
              <a:rPr lang="en-US" smtClean="0"/>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66C4D-BDB3-46FC-902B-DEEA795556C7}" type="datetimeFigureOut">
              <a:rPr lang="en-US" smtClean="0"/>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66C4D-BDB3-46FC-902B-DEEA795556C7}"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66C4D-BDB3-46FC-902B-DEEA795556C7}"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0A389-F2B0-47B2-A1A7-498D56CCEC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66C4D-BDB3-46FC-902B-DEEA795556C7}" type="datetimeFigureOut">
              <a:rPr lang="en-US" smtClean="0"/>
              <a:t>2/19/2014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0A389-F2B0-47B2-A1A7-498D56CCEC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1FF1FADB-1F04-4D56-8DAB-0A84AB2AF4F9}" type="slidenum">
              <a:rPr lang="en-US"/>
              <a:pPr/>
              <a:t>1</a:t>
            </a:fld>
            <a:endParaRPr lang="en-US"/>
          </a:p>
        </p:txBody>
      </p:sp>
      <p:sp>
        <p:nvSpPr>
          <p:cNvPr id="10243" name="Rectangle 2"/>
          <p:cNvSpPr>
            <a:spLocks noGrp="1" noChangeArrowheads="1"/>
          </p:cNvSpPr>
          <p:nvPr>
            <p:ph type="title"/>
          </p:nvPr>
        </p:nvSpPr>
        <p:spPr>
          <a:xfrm>
            <a:off x="496766" y="569913"/>
            <a:ext cx="6060831" cy="673100"/>
          </a:xfrm>
        </p:spPr>
        <p:txBody>
          <a:bodyPr>
            <a:normAutofit fontScale="90000"/>
          </a:bodyPr>
          <a:lstStyle/>
          <a:p>
            <a:pPr algn="l" eaLnBrk="1" hangingPunct="1"/>
            <a:r>
              <a:rPr lang="en-US" sz="2200" smtClean="0"/>
              <a:t>ĐỌC VÀ PHÂN TÍCH BÁO CÁO TÀI CHÍNH</a:t>
            </a:r>
            <a:br>
              <a:rPr lang="en-US" sz="2200" smtClean="0"/>
            </a:br>
            <a:r>
              <a:rPr lang="en-US" sz="2200" smtClean="0"/>
              <a:t>FINANCIAL STATEMENT ANALYSIS</a:t>
            </a:r>
            <a:r>
              <a:rPr lang="en-US" sz="2300" smtClean="0"/>
              <a:t> </a:t>
            </a:r>
          </a:p>
        </p:txBody>
      </p:sp>
      <p:sp>
        <p:nvSpPr>
          <p:cNvPr id="10244" name="Rectangle 4"/>
          <p:cNvSpPr>
            <a:spLocks noChangeArrowheads="1"/>
          </p:cNvSpPr>
          <p:nvPr/>
        </p:nvSpPr>
        <p:spPr bwMode="auto">
          <a:xfrm>
            <a:off x="633046" y="1981200"/>
            <a:ext cx="3518389" cy="4572000"/>
          </a:xfrm>
          <a:prstGeom prst="rect">
            <a:avLst/>
          </a:prstGeom>
          <a:noFill/>
          <a:ln w="9525">
            <a:noFill/>
            <a:miter lim="800000"/>
            <a:headEnd/>
            <a:tailEnd/>
          </a:ln>
        </p:spPr>
        <p:txBody>
          <a:bodyPr lIns="91433" tIns="45717" rIns="91433" bIns="45717"/>
          <a:lstStyle/>
          <a:p>
            <a:pPr marL="342900" indent="-342900">
              <a:lnSpc>
                <a:spcPct val="110000"/>
              </a:lnSpc>
              <a:spcBef>
                <a:spcPct val="20000"/>
              </a:spcBef>
              <a:buClr>
                <a:schemeClr val="bg1"/>
              </a:buClr>
              <a:buSzPct val="80000"/>
              <a:buFontTx/>
              <a:buChar char="•"/>
            </a:pPr>
            <a:r>
              <a:rPr lang="en-US" sz="1300" b="1">
                <a:solidFill>
                  <a:srgbClr val="FF0000"/>
                </a:solidFill>
              </a:rPr>
              <a:t>MỤC TIÊU CỦA KHOÁ HỌC/AIMS</a:t>
            </a:r>
          </a:p>
          <a:p>
            <a:pPr marL="342900" indent="-342900">
              <a:lnSpc>
                <a:spcPct val="110000"/>
              </a:lnSpc>
              <a:spcBef>
                <a:spcPct val="20000"/>
              </a:spcBef>
              <a:buSzPct val="80000"/>
              <a:buFont typeface="Wingdings" pitchFamily="2" charset="2"/>
              <a:buChar char="v"/>
            </a:pPr>
            <a:endParaRPr lang="en-US" sz="1200">
              <a:solidFill>
                <a:srgbClr val="FF0000"/>
              </a:solidFill>
            </a:endParaRPr>
          </a:p>
          <a:p>
            <a:pPr marL="342900" indent="-342900">
              <a:lnSpc>
                <a:spcPct val="115000"/>
              </a:lnSpc>
              <a:spcBef>
                <a:spcPct val="20000"/>
              </a:spcBef>
              <a:buSzPct val="80000"/>
              <a:buFont typeface="Wingdings" pitchFamily="2" charset="2"/>
              <a:buChar char="v"/>
            </a:pPr>
            <a:r>
              <a:rPr lang="en-US" sz="1200"/>
              <a:t>Khoá học được thiết kế nhằm mục đích cung cấp những kiến thức và kỹ năng đọc và phân tích các báo cáo tài chính của doanh nghiệp từ đó làm cơ sở cho việc ra các quyết định kinh tế. </a:t>
            </a:r>
          </a:p>
          <a:p>
            <a:pPr marL="342900" indent="-342900">
              <a:lnSpc>
                <a:spcPct val="115000"/>
              </a:lnSpc>
              <a:spcBef>
                <a:spcPct val="20000"/>
              </a:spcBef>
              <a:buSzPct val="80000"/>
              <a:buFont typeface="Wingdings" pitchFamily="2" charset="2"/>
              <a:buChar char="v"/>
            </a:pPr>
            <a:r>
              <a:rPr lang="en-US" sz="1200"/>
              <a:t>Khoá học cung cấp những thông tin về những kinh nghiệm thực tiễn trong quá trình lập và phân tích các báo cáo tài chính từ các chuyên gia kế toán – tài chính hàng đầu tại Việt nam.</a:t>
            </a:r>
          </a:p>
          <a:p>
            <a:pPr marL="342900" indent="-342900">
              <a:lnSpc>
                <a:spcPct val="110000"/>
              </a:lnSpc>
              <a:spcBef>
                <a:spcPct val="20000"/>
              </a:spcBef>
              <a:buClr>
                <a:schemeClr val="bg1"/>
              </a:buClr>
              <a:buSzPct val="80000"/>
              <a:buFont typeface="Wingdings" pitchFamily="2" charset="2"/>
              <a:buChar char="v"/>
            </a:pPr>
            <a:endParaRPr lang="en-US" sz="1200" b="1">
              <a:solidFill>
                <a:srgbClr val="3564DB"/>
              </a:solidFill>
            </a:endParaRPr>
          </a:p>
          <a:p>
            <a:pPr marL="342900" indent="-342900">
              <a:lnSpc>
                <a:spcPct val="110000"/>
              </a:lnSpc>
              <a:spcBef>
                <a:spcPct val="20000"/>
              </a:spcBef>
              <a:buClr>
                <a:schemeClr val="bg1"/>
              </a:buClr>
              <a:buSzPct val="80000"/>
              <a:buFont typeface="Wingdings" pitchFamily="2" charset="2"/>
              <a:buChar char="v"/>
            </a:pPr>
            <a:r>
              <a:rPr lang="en-US" sz="1300" b="1">
                <a:solidFill>
                  <a:srgbClr val="FF0000"/>
                </a:solidFill>
              </a:rPr>
              <a:t>ĐỐI TƯỢNG HỌC VIÊN/PARTICIPANTS</a:t>
            </a:r>
          </a:p>
          <a:p>
            <a:pPr marL="342900" indent="-342900">
              <a:lnSpc>
                <a:spcPct val="110000"/>
              </a:lnSpc>
              <a:spcBef>
                <a:spcPct val="20000"/>
              </a:spcBef>
              <a:buSzPct val="80000"/>
              <a:buFont typeface="Wingdings" pitchFamily="2" charset="2"/>
              <a:buChar char="v"/>
            </a:pPr>
            <a:endParaRPr lang="en-US" sz="1200">
              <a:solidFill>
                <a:srgbClr val="FF0000"/>
              </a:solidFill>
            </a:endParaRPr>
          </a:p>
          <a:p>
            <a:pPr marL="342900" indent="-342900">
              <a:lnSpc>
                <a:spcPct val="115000"/>
              </a:lnSpc>
              <a:spcBef>
                <a:spcPct val="20000"/>
              </a:spcBef>
              <a:buSzPct val="80000"/>
              <a:buFont typeface="Wingdings" pitchFamily="2" charset="2"/>
              <a:buChar char="v"/>
            </a:pPr>
            <a:r>
              <a:rPr lang="en-US" sz="1200"/>
              <a:t>Các cán bộ đang làm việc trong các doanh nghiệp sản xuất kinh doanh thuộc các thành phần kinh tế, các công ty chứng khoán, công ty tài chính hoặc các Ngân hàng thương mại, các kế toán viên tại các doanh nghiệp sinh viên năm cuối thuộc các chuyên ngành kinh tế.</a:t>
            </a:r>
          </a:p>
          <a:p>
            <a:pPr marL="342900" indent="-342900">
              <a:lnSpc>
                <a:spcPct val="110000"/>
              </a:lnSpc>
              <a:spcBef>
                <a:spcPct val="20000"/>
              </a:spcBef>
              <a:buSzPct val="80000"/>
              <a:buFont typeface="Wingdings" pitchFamily="2" charset="2"/>
              <a:buChar char="v"/>
            </a:pPr>
            <a:endParaRPr lang="en-US" sz="1200"/>
          </a:p>
          <a:p>
            <a:pPr marL="342900" indent="-342900">
              <a:lnSpc>
                <a:spcPct val="110000"/>
              </a:lnSpc>
              <a:spcBef>
                <a:spcPct val="20000"/>
              </a:spcBef>
              <a:buSzPct val="80000"/>
              <a:buFont typeface="Wingdings" pitchFamily="2" charset="2"/>
              <a:buChar char="v"/>
            </a:pPr>
            <a:endParaRPr lang="en-US" sz="1200"/>
          </a:p>
        </p:txBody>
      </p:sp>
      <p:sp>
        <p:nvSpPr>
          <p:cNvPr id="10245" name="Rectangle 5"/>
          <p:cNvSpPr>
            <a:spLocks noChangeArrowheads="1"/>
          </p:cNvSpPr>
          <p:nvPr/>
        </p:nvSpPr>
        <p:spPr bwMode="auto">
          <a:xfrm>
            <a:off x="353158" y="1524000"/>
            <a:ext cx="1475642" cy="228600"/>
          </a:xfrm>
          <a:prstGeom prst="rect">
            <a:avLst/>
          </a:prstGeom>
          <a:noFill/>
          <a:ln w="9525">
            <a:noFill/>
            <a:miter lim="800000"/>
            <a:headEnd/>
            <a:tailEnd/>
          </a:ln>
        </p:spPr>
        <p:txBody>
          <a:bodyPr wrap="none" anchor="ctr"/>
          <a:lstStyle/>
          <a:p>
            <a:pPr algn="ctr"/>
            <a:r>
              <a:rPr lang="en-US" sz="1200"/>
              <a:t>Mã số: TCNH-04</a:t>
            </a:r>
          </a:p>
        </p:txBody>
      </p:sp>
      <p:sp>
        <p:nvSpPr>
          <p:cNvPr id="10246" name="Rectangle 6"/>
          <p:cNvSpPr>
            <a:spLocks noChangeArrowheads="1"/>
          </p:cNvSpPr>
          <p:nvPr/>
        </p:nvSpPr>
        <p:spPr bwMode="auto">
          <a:xfrm>
            <a:off x="4783016" y="1981200"/>
            <a:ext cx="3727938" cy="4419600"/>
          </a:xfrm>
          <a:prstGeom prst="rect">
            <a:avLst/>
          </a:prstGeom>
          <a:noFill/>
          <a:ln w="9525">
            <a:noFill/>
            <a:miter lim="800000"/>
            <a:headEnd/>
            <a:tailEnd/>
          </a:ln>
        </p:spPr>
        <p:txBody>
          <a:bodyPr lIns="91433" tIns="45717" rIns="91433" bIns="45717"/>
          <a:lstStyle/>
          <a:p>
            <a:pPr marL="342900" indent="-342900">
              <a:spcBef>
                <a:spcPct val="20000"/>
              </a:spcBef>
              <a:buClr>
                <a:schemeClr val="bg1"/>
              </a:buClr>
              <a:buFontTx/>
              <a:buChar char="•"/>
            </a:pPr>
            <a:r>
              <a:rPr lang="en-US" sz="1300" b="1">
                <a:solidFill>
                  <a:srgbClr val="FF0000"/>
                </a:solidFill>
              </a:rPr>
              <a:t>MỤC TIÊU CỤ THỂ/SPECIFIC OBJECTIVES</a:t>
            </a:r>
          </a:p>
          <a:p>
            <a:pPr marL="342900" indent="-342900">
              <a:spcBef>
                <a:spcPct val="20000"/>
              </a:spcBef>
              <a:buSzPct val="80000"/>
              <a:buFont typeface="Wingdings" pitchFamily="2" charset="2"/>
              <a:buChar char="v"/>
            </a:pPr>
            <a:endParaRPr lang="en-US" sz="1300"/>
          </a:p>
          <a:p>
            <a:pPr marL="342900" indent="-342900">
              <a:lnSpc>
                <a:spcPct val="115000"/>
              </a:lnSpc>
              <a:spcBef>
                <a:spcPct val="20000"/>
              </a:spcBef>
              <a:buSzPct val="80000"/>
              <a:buFont typeface="Wingdings" pitchFamily="2" charset="2"/>
              <a:buChar char="v"/>
            </a:pPr>
            <a:r>
              <a:rPr lang="en-US" sz="1200"/>
              <a:t>Nắm được hệ thống báo cáo tài chính doanh nghiệp và các quy định về kế toán có liên quan</a:t>
            </a:r>
          </a:p>
          <a:p>
            <a:pPr marL="342900" indent="-342900">
              <a:lnSpc>
                <a:spcPct val="115000"/>
              </a:lnSpc>
              <a:spcBef>
                <a:spcPct val="20000"/>
              </a:spcBef>
              <a:buSzPct val="80000"/>
              <a:buFont typeface="Wingdings" pitchFamily="2" charset="2"/>
              <a:buChar char="v"/>
            </a:pPr>
            <a:endParaRPr lang="en-US" sz="1200"/>
          </a:p>
          <a:p>
            <a:pPr marL="342900" indent="-342900">
              <a:lnSpc>
                <a:spcPct val="115000"/>
              </a:lnSpc>
              <a:spcBef>
                <a:spcPct val="20000"/>
              </a:spcBef>
              <a:buSzPct val="80000"/>
              <a:buFont typeface="Wingdings" pitchFamily="2" charset="2"/>
              <a:buChar char="v"/>
            </a:pPr>
            <a:r>
              <a:rPr lang="en-US" sz="1200"/>
              <a:t>Nắm được các kỹ năng phân tích tình hình tài chính trên bảng cân đối kế toán, báo cáo kết quả kinh doanh, báo cáo lưu chuyển tiền tệ và thuyết minh báo cáo tài chính của doanh nghiệp</a:t>
            </a:r>
          </a:p>
          <a:p>
            <a:pPr marL="342900" indent="-342900">
              <a:lnSpc>
                <a:spcPct val="115000"/>
              </a:lnSpc>
              <a:spcBef>
                <a:spcPct val="20000"/>
              </a:spcBef>
              <a:buSzPct val="80000"/>
              <a:buFont typeface="Wingdings" pitchFamily="2" charset="2"/>
              <a:buChar char="v"/>
            </a:pPr>
            <a:endParaRPr lang="en-US" sz="1200"/>
          </a:p>
          <a:p>
            <a:pPr marL="342900" indent="-342900">
              <a:lnSpc>
                <a:spcPct val="115000"/>
              </a:lnSpc>
              <a:spcBef>
                <a:spcPct val="20000"/>
              </a:spcBef>
              <a:buSzPct val="80000"/>
              <a:buFont typeface="Wingdings" pitchFamily="2" charset="2"/>
              <a:buChar char="v"/>
            </a:pPr>
            <a:r>
              <a:rPr lang="en-US" sz="1200"/>
              <a:t>Nắm được mối quan hệ giữa các báo cáo tài chính doanh nghiệp thông qua các chỉ tiêu lãi/lỗ, lợi nhuận và dòng tiền,…  </a:t>
            </a:r>
          </a:p>
          <a:p>
            <a:pPr marL="342900" indent="-342900">
              <a:lnSpc>
                <a:spcPct val="115000"/>
              </a:lnSpc>
              <a:spcBef>
                <a:spcPct val="20000"/>
              </a:spcBef>
              <a:buSzPct val="80000"/>
              <a:buFont typeface="Wingdings" pitchFamily="2" charset="2"/>
              <a:buChar char="v"/>
            </a:pPr>
            <a:endParaRPr lang="en-US" sz="1200"/>
          </a:p>
          <a:p>
            <a:pPr marL="342900" indent="-342900">
              <a:lnSpc>
                <a:spcPct val="115000"/>
              </a:lnSpc>
              <a:spcBef>
                <a:spcPct val="20000"/>
              </a:spcBef>
              <a:buSzPct val="80000"/>
              <a:buFont typeface="Wingdings" pitchFamily="2" charset="2"/>
              <a:buChar char="v"/>
            </a:pPr>
            <a:r>
              <a:rPr lang="en-US" sz="1200"/>
              <a:t>Sử dụng thông tin trên các báo cáo tài chính doanh nghiệp từ đó đưa ra những thông tin trợ giúp cho việc đánh giá và ra quyết định kinh tế. </a:t>
            </a:r>
          </a:p>
          <a:p>
            <a:pPr marL="342900" indent="-342900">
              <a:lnSpc>
                <a:spcPct val="115000"/>
              </a:lnSpc>
              <a:spcBef>
                <a:spcPct val="20000"/>
              </a:spcBef>
              <a:buSzPct val="80000"/>
              <a:buFont typeface="Wingdings" pitchFamily="2" charset="2"/>
              <a:buChar char="v"/>
            </a:pPr>
            <a:endParaRPr lang="en-US" sz="1200"/>
          </a:p>
          <a:p>
            <a:pPr marL="342900" indent="-342900">
              <a:lnSpc>
                <a:spcPct val="115000"/>
              </a:lnSpc>
              <a:spcBef>
                <a:spcPct val="20000"/>
              </a:spcBef>
              <a:buSzPct val="80000"/>
              <a:buFont typeface="Wingdings" pitchFamily="2" charset="2"/>
              <a:buChar char="v"/>
            </a:pPr>
            <a:r>
              <a:rPr lang="en-US" sz="1200"/>
              <a:t>Nắm được các thuật ngữ kế toán được sử dụng trong  phân tích báo cáo tài chính</a:t>
            </a:r>
          </a:p>
        </p:txBody>
      </p:sp>
      <p:pic>
        <p:nvPicPr>
          <p:cNvPr id="10247" name="Picture 8" descr="Untitled-1 copy"/>
          <p:cNvPicPr>
            <a:picLocks noChangeAspect="1" noChangeArrowheads="1"/>
          </p:cNvPicPr>
          <p:nvPr/>
        </p:nvPicPr>
        <p:blipFill>
          <a:blip r:embed="rId2"/>
          <a:srcRect/>
          <a:stretch>
            <a:fillRect/>
          </a:stretch>
        </p:blipFill>
        <p:spPr bwMode="auto">
          <a:xfrm>
            <a:off x="7315200" y="152401"/>
            <a:ext cx="1266092" cy="131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8D8052C9-3962-435A-B850-B814C51694FB}" type="slidenum">
              <a:rPr lang="en-US"/>
              <a:pPr/>
              <a:t>2</a:t>
            </a:fld>
            <a:endParaRPr lang="en-US"/>
          </a:p>
        </p:txBody>
      </p:sp>
      <p:sp>
        <p:nvSpPr>
          <p:cNvPr id="11267" name="Rectangle 2"/>
          <p:cNvSpPr>
            <a:spLocks noGrp="1" noChangeArrowheads="1"/>
          </p:cNvSpPr>
          <p:nvPr>
            <p:ph type="title"/>
          </p:nvPr>
        </p:nvSpPr>
        <p:spPr>
          <a:xfrm>
            <a:off x="492369" y="533401"/>
            <a:ext cx="6607420" cy="739775"/>
          </a:xfrm>
        </p:spPr>
        <p:txBody>
          <a:bodyPr>
            <a:normAutofit fontScale="90000"/>
          </a:bodyPr>
          <a:lstStyle/>
          <a:p>
            <a:pPr algn="l" eaLnBrk="1" hangingPunct="1"/>
            <a:r>
              <a:rPr lang="en-US" sz="2200" smtClean="0"/>
              <a:t>ĐỌC VÀ PHÂN TÍCH BÁO CÁO TÀI CHÍNH (tiếp theo)</a:t>
            </a:r>
            <a:br>
              <a:rPr lang="en-US" sz="2200" smtClean="0"/>
            </a:br>
            <a:r>
              <a:rPr lang="en-US" sz="2200" smtClean="0"/>
              <a:t>FINANCIAL STATEMENT ANALYSIS (cont’)</a:t>
            </a:r>
          </a:p>
        </p:txBody>
      </p:sp>
      <p:sp>
        <p:nvSpPr>
          <p:cNvPr id="11268" name="Rectangle 7"/>
          <p:cNvSpPr>
            <a:spLocks noChangeArrowheads="1"/>
          </p:cNvSpPr>
          <p:nvPr/>
        </p:nvSpPr>
        <p:spPr bwMode="auto">
          <a:xfrm>
            <a:off x="353158" y="1447800"/>
            <a:ext cx="1475642" cy="228600"/>
          </a:xfrm>
          <a:prstGeom prst="rect">
            <a:avLst/>
          </a:prstGeom>
          <a:noFill/>
          <a:ln w="9525">
            <a:noFill/>
            <a:miter lim="800000"/>
            <a:headEnd/>
            <a:tailEnd/>
          </a:ln>
        </p:spPr>
        <p:txBody>
          <a:bodyPr wrap="none" anchor="ctr"/>
          <a:lstStyle/>
          <a:p>
            <a:pPr algn="ctr"/>
            <a:r>
              <a:rPr lang="en-US" sz="1200"/>
              <a:t>Mã số: TCNH-04</a:t>
            </a:r>
          </a:p>
        </p:txBody>
      </p:sp>
      <p:sp>
        <p:nvSpPr>
          <p:cNvPr id="11269" name="Rectangle 8"/>
          <p:cNvSpPr>
            <a:spLocks noChangeArrowheads="1"/>
          </p:cNvSpPr>
          <p:nvPr/>
        </p:nvSpPr>
        <p:spPr bwMode="auto">
          <a:xfrm>
            <a:off x="493835" y="1981200"/>
            <a:ext cx="3726473" cy="4419600"/>
          </a:xfrm>
          <a:prstGeom prst="rect">
            <a:avLst/>
          </a:prstGeom>
          <a:noFill/>
          <a:ln w="9525">
            <a:noFill/>
            <a:miter lim="800000"/>
            <a:headEnd/>
            <a:tailEnd/>
          </a:ln>
        </p:spPr>
        <p:txBody>
          <a:bodyPr lIns="91433" tIns="45717" rIns="91433" bIns="45717"/>
          <a:lstStyle/>
          <a:p>
            <a:pPr marL="342900" indent="-342900">
              <a:spcBef>
                <a:spcPct val="20000"/>
              </a:spcBef>
              <a:buClr>
                <a:schemeClr val="bg1"/>
              </a:buClr>
              <a:buFontTx/>
              <a:buChar char="•"/>
            </a:pPr>
            <a:r>
              <a:rPr lang="en-US" sz="1300" b="1">
                <a:solidFill>
                  <a:srgbClr val="FF0000"/>
                </a:solidFill>
              </a:rPr>
              <a:t>NỘI DUNG CỦA KHOÁ HỌC/CONTENT</a:t>
            </a:r>
            <a:endParaRPr lang="en-US" sz="1300">
              <a:solidFill>
                <a:srgbClr val="FF0000"/>
              </a:solidFill>
            </a:endParaRPr>
          </a:p>
          <a:p>
            <a:pPr marL="342900" indent="-342900">
              <a:spcBef>
                <a:spcPct val="20000"/>
              </a:spcBef>
              <a:buFont typeface="Wingdings" pitchFamily="2" charset="2"/>
              <a:buChar char="v"/>
            </a:pPr>
            <a:endParaRPr lang="en-US" sz="1300">
              <a:solidFill>
                <a:srgbClr val="3564DB"/>
              </a:solidFill>
            </a:endParaRPr>
          </a:p>
          <a:p>
            <a:pPr marL="342900" indent="-342900">
              <a:lnSpc>
                <a:spcPct val="115000"/>
              </a:lnSpc>
              <a:spcBef>
                <a:spcPct val="20000"/>
              </a:spcBef>
              <a:buClr>
                <a:schemeClr val="bg1"/>
              </a:buClr>
              <a:buFont typeface="Wingdings" pitchFamily="2" charset="2"/>
              <a:buChar char="v"/>
            </a:pPr>
            <a:r>
              <a:rPr lang="en-US" sz="1300" b="1">
                <a:solidFill>
                  <a:srgbClr val="3564DB"/>
                </a:solidFill>
              </a:rPr>
              <a:t>Chuyên đề 1: Thông tin tài chính và các quyết định kinh doanh </a:t>
            </a:r>
          </a:p>
          <a:p>
            <a:pPr marL="342900" indent="-342900">
              <a:lnSpc>
                <a:spcPct val="115000"/>
              </a:lnSpc>
              <a:spcBef>
                <a:spcPct val="20000"/>
              </a:spcBef>
              <a:buClr>
                <a:schemeClr val="bg1"/>
              </a:buClr>
              <a:buFont typeface="Wingdings" pitchFamily="2" charset="2"/>
              <a:buChar char="v"/>
            </a:pPr>
            <a:endParaRPr lang="en-US" sz="1200"/>
          </a:p>
          <a:p>
            <a:pPr marL="342900" indent="-342900">
              <a:lnSpc>
                <a:spcPct val="115000"/>
              </a:lnSpc>
              <a:spcBef>
                <a:spcPct val="20000"/>
              </a:spcBef>
              <a:buSzPct val="80000"/>
              <a:buFont typeface="Wingdings" pitchFamily="2" charset="2"/>
              <a:buChar char="v"/>
            </a:pPr>
            <a:r>
              <a:rPr lang="en-US" sz="1200"/>
              <a:t>Bản chất của thông tin tài chính trong các doanh nghiệp</a:t>
            </a:r>
          </a:p>
          <a:p>
            <a:pPr marL="342900" indent="-342900">
              <a:lnSpc>
                <a:spcPct val="115000"/>
              </a:lnSpc>
              <a:spcBef>
                <a:spcPct val="20000"/>
              </a:spcBef>
              <a:buSzPct val="80000"/>
              <a:buFont typeface="Wingdings" pitchFamily="2" charset="2"/>
              <a:buChar char="v"/>
            </a:pPr>
            <a:r>
              <a:rPr lang="en-US" sz="1200"/>
              <a:t>Các tính chất của thông tin tài chính</a:t>
            </a:r>
          </a:p>
          <a:p>
            <a:pPr marL="342900" indent="-342900">
              <a:lnSpc>
                <a:spcPct val="115000"/>
              </a:lnSpc>
              <a:spcBef>
                <a:spcPct val="20000"/>
              </a:spcBef>
              <a:buSzPct val="80000"/>
              <a:buFont typeface="Wingdings" pitchFamily="2" charset="2"/>
              <a:buChar char="v"/>
            </a:pPr>
            <a:r>
              <a:rPr lang="en-US" sz="1200"/>
              <a:t>Mối quan hệ giữa thông tin tài chính và các quyết định kinh doanh</a:t>
            </a:r>
            <a:endParaRPr lang="en-US" sz="1200">
              <a:solidFill>
                <a:srgbClr val="3564DB"/>
              </a:solidFill>
            </a:endParaRPr>
          </a:p>
          <a:p>
            <a:pPr marL="342900" indent="-342900">
              <a:lnSpc>
                <a:spcPct val="115000"/>
              </a:lnSpc>
              <a:spcBef>
                <a:spcPct val="20000"/>
              </a:spcBef>
              <a:buFont typeface="Wingdings" pitchFamily="2" charset="2"/>
              <a:buChar char="v"/>
            </a:pPr>
            <a:endParaRPr lang="en-US" sz="1200"/>
          </a:p>
          <a:p>
            <a:pPr marL="342900" indent="-342900">
              <a:lnSpc>
                <a:spcPct val="115000"/>
              </a:lnSpc>
              <a:spcBef>
                <a:spcPct val="20000"/>
              </a:spcBef>
              <a:buClr>
                <a:schemeClr val="bg1"/>
              </a:buClr>
              <a:buFont typeface="Wingdings" pitchFamily="2" charset="2"/>
              <a:buChar char="v"/>
            </a:pPr>
            <a:r>
              <a:rPr lang="en-US" sz="1300" b="1">
                <a:solidFill>
                  <a:srgbClr val="3564DB"/>
                </a:solidFill>
              </a:rPr>
              <a:t>Chuyên đề 2: Hệ thống báo cáo tài chính và các quy định</a:t>
            </a:r>
          </a:p>
          <a:p>
            <a:pPr marL="342900" indent="-342900">
              <a:lnSpc>
                <a:spcPct val="115000"/>
              </a:lnSpc>
              <a:spcBef>
                <a:spcPct val="20000"/>
              </a:spcBef>
              <a:buClr>
                <a:schemeClr val="bg1"/>
              </a:buClr>
              <a:buFont typeface="Wingdings" pitchFamily="2" charset="2"/>
              <a:buChar char="v"/>
            </a:pPr>
            <a:endParaRPr lang="en-US" sz="1300">
              <a:solidFill>
                <a:srgbClr val="3564DB"/>
              </a:solidFill>
            </a:endParaRPr>
          </a:p>
          <a:p>
            <a:pPr marL="342900" indent="-342900">
              <a:lnSpc>
                <a:spcPct val="115000"/>
              </a:lnSpc>
              <a:spcBef>
                <a:spcPct val="20000"/>
              </a:spcBef>
              <a:buSzPct val="80000"/>
              <a:buFont typeface="Wingdings" pitchFamily="2" charset="2"/>
              <a:buChar char="v"/>
            </a:pPr>
            <a:r>
              <a:rPr lang="en-US" sz="1200"/>
              <a:t>Hệ thống báo cáo tài chính vàmối quan hệ giữa các báo cáo tài chính</a:t>
            </a:r>
          </a:p>
          <a:p>
            <a:pPr marL="342900" indent="-342900">
              <a:lnSpc>
                <a:spcPct val="115000"/>
              </a:lnSpc>
              <a:spcBef>
                <a:spcPct val="20000"/>
              </a:spcBef>
              <a:buSzPct val="80000"/>
              <a:buFont typeface="Wingdings" pitchFamily="2" charset="2"/>
              <a:buChar char="v"/>
            </a:pPr>
            <a:r>
              <a:rPr lang="en-US" sz="1200"/>
              <a:t>Báo cáo tài chính và người sử dụng thông tin</a:t>
            </a:r>
          </a:p>
          <a:p>
            <a:pPr marL="342900" indent="-342900">
              <a:lnSpc>
                <a:spcPct val="115000"/>
              </a:lnSpc>
              <a:spcBef>
                <a:spcPct val="20000"/>
              </a:spcBef>
              <a:buSzPct val="80000"/>
              <a:buFont typeface="Wingdings" pitchFamily="2" charset="2"/>
              <a:buChar char="v"/>
            </a:pPr>
            <a:r>
              <a:rPr lang="en-US" sz="1200"/>
              <a:t>Yêu cầu và nguyên tắc lập báo cáo tài chính</a:t>
            </a:r>
          </a:p>
          <a:p>
            <a:pPr marL="342900" indent="-342900">
              <a:lnSpc>
                <a:spcPct val="115000"/>
              </a:lnSpc>
              <a:spcBef>
                <a:spcPct val="20000"/>
              </a:spcBef>
              <a:buSzPct val="80000"/>
              <a:buFont typeface="Wingdings" pitchFamily="2" charset="2"/>
              <a:buChar char="v"/>
            </a:pPr>
            <a:r>
              <a:rPr lang="en-US" sz="1200"/>
              <a:t>Ảnh hưởng của các nghiệp vụ kinh tế tới các báo cáo tài chính </a:t>
            </a:r>
          </a:p>
          <a:p>
            <a:pPr marL="342900" indent="-342900">
              <a:lnSpc>
                <a:spcPct val="115000"/>
              </a:lnSpc>
              <a:spcBef>
                <a:spcPct val="20000"/>
              </a:spcBef>
              <a:buFont typeface="Wingdings" pitchFamily="2" charset="2"/>
              <a:buChar char="v"/>
            </a:pPr>
            <a:endParaRPr lang="en-US" sz="1200"/>
          </a:p>
        </p:txBody>
      </p:sp>
      <p:sp>
        <p:nvSpPr>
          <p:cNvPr id="11270" name="Rectangle 11"/>
          <p:cNvSpPr>
            <a:spLocks noChangeArrowheads="1"/>
          </p:cNvSpPr>
          <p:nvPr/>
        </p:nvSpPr>
        <p:spPr bwMode="auto">
          <a:xfrm>
            <a:off x="4783015" y="1828800"/>
            <a:ext cx="3940420" cy="4648200"/>
          </a:xfrm>
          <a:prstGeom prst="rect">
            <a:avLst/>
          </a:prstGeom>
          <a:noFill/>
          <a:ln w="9525">
            <a:noFill/>
            <a:miter lim="800000"/>
            <a:headEnd/>
            <a:tailEnd/>
          </a:ln>
        </p:spPr>
        <p:txBody>
          <a:bodyPr lIns="91433" tIns="45717" rIns="91433" bIns="45717"/>
          <a:lstStyle/>
          <a:p>
            <a:pPr marL="342900" indent="-342900">
              <a:spcBef>
                <a:spcPct val="20000"/>
              </a:spcBef>
              <a:buFont typeface="Wingdings" pitchFamily="2" charset="2"/>
              <a:buChar char="v"/>
            </a:pPr>
            <a:endParaRPr lang="en-US" sz="1300"/>
          </a:p>
          <a:p>
            <a:pPr marL="342900" indent="-342900">
              <a:lnSpc>
                <a:spcPct val="115000"/>
              </a:lnSpc>
              <a:spcBef>
                <a:spcPct val="20000"/>
              </a:spcBef>
              <a:buClr>
                <a:schemeClr val="bg1"/>
              </a:buClr>
              <a:buFont typeface="Wingdings" pitchFamily="2" charset="2"/>
              <a:buChar char="v"/>
            </a:pPr>
            <a:r>
              <a:rPr lang="en-US" sz="1300" b="1">
                <a:solidFill>
                  <a:srgbClr val="3564DB"/>
                </a:solidFill>
              </a:rPr>
              <a:t>Chuyên đề 3: Phân tích báo cáo tài chính</a:t>
            </a:r>
          </a:p>
          <a:p>
            <a:pPr marL="342900" indent="-342900">
              <a:lnSpc>
                <a:spcPct val="115000"/>
              </a:lnSpc>
              <a:spcBef>
                <a:spcPct val="20000"/>
              </a:spcBef>
              <a:buFont typeface="Wingdings" pitchFamily="2" charset="2"/>
              <a:buChar char="v"/>
            </a:pPr>
            <a:endParaRPr lang="en-US" sz="1200"/>
          </a:p>
          <a:p>
            <a:pPr marL="342900" indent="-342900">
              <a:spcBef>
                <a:spcPct val="20000"/>
              </a:spcBef>
              <a:buSzPct val="80000"/>
              <a:buFont typeface="Wingdings" pitchFamily="2" charset="2"/>
              <a:buChar char="v"/>
            </a:pPr>
            <a:r>
              <a:rPr lang="en-US" sz="1200"/>
              <a:t>Các kỹ thuật phân tích tài chính (phân tích khả năng thanh toán, khả năng sinh lời, cơ cấu tài sản &amp; nguồn vốn, phân tích giá trị thị trường của doanh nghiệp)</a:t>
            </a:r>
          </a:p>
          <a:p>
            <a:pPr marL="342900" indent="-342900">
              <a:spcBef>
                <a:spcPct val="20000"/>
              </a:spcBef>
              <a:buSzPct val="80000"/>
              <a:buFont typeface="Wingdings" pitchFamily="2" charset="2"/>
              <a:buChar char="v"/>
            </a:pPr>
            <a:endParaRPr lang="en-US" sz="1200"/>
          </a:p>
          <a:p>
            <a:pPr marL="342900" indent="-342900">
              <a:spcBef>
                <a:spcPct val="20000"/>
              </a:spcBef>
              <a:buSzPct val="80000"/>
              <a:buFont typeface="Wingdings" pitchFamily="2" charset="2"/>
              <a:buChar char="v"/>
            </a:pPr>
            <a:r>
              <a:rPr lang="en-US" sz="1200"/>
              <a:t>Áp dụng các kỹ thuật phân tích tài chính – case studies</a:t>
            </a:r>
          </a:p>
          <a:p>
            <a:pPr marL="342900" indent="-342900">
              <a:spcBef>
                <a:spcPct val="20000"/>
              </a:spcBef>
              <a:buFont typeface="Wingdings" pitchFamily="2" charset="2"/>
              <a:buChar char="v"/>
            </a:pPr>
            <a:endParaRPr lang="en-US" sz="1200"/>
          </a:p>
          <a:p>
            <a:pPr marL="342900" indent="-342900">
              <a:spcBef>
                <a:spcPct val="20000"/>
              </a:spcBef>
              <a:buFont typeface="Wingdings" pitchFamily="2" charset="2"/>
              <a:buChar char="v"/>
            </a:pPr>
            <a:endParaRPr lang="en-US" sz="1200"/>
          </a:p>
          <a:p>
            <a:pPr marL="342900" indent="-342900">
              <a:lnSpc>
                <a:spcPct val="115000"/>
              </a:lnSpc>
              <a:spcBef>
                <a:spcPct val="20000"/>
              </a:spcBef>
              <a:buClr>
                <a:schemeClr val="bg1"/>
              </a:buClr>
              <a:buFont typeface="Wingdings" pitchFamily="2" charset="2"/>
              <a:buChar char="v"/>
            </a:pPr>
            <a:r>
              <a:rPr lang="en-US" sz="1300" b="1">
                <a:solidFill>
                  <a:srgbClr val="FF0000"/>
                </a:solidFill>
              </a:rPr>
              <a:t>THỜI GIAN HỌC/TIME:</a:t>
            </a:r>
            <a:r>
              <a:rPr lang="en-US" sz="1400" b="1">
                <a:solidFill>
                  <a:srgbClr val="3564DB"/>
                </a:solidFill>
              </a:rPr>
              <a:t> </a:t>
            </a:r>
            <a:r>
              <a:rPr lang="en-US" sz="1200"/>
              <a:t> 6  buổi (Lịch học cụ thể tuỳ theo nhu cầu của đối tác và sự thoả thuận giữa hai bên)</a:t>
            </a:r>
          </a:p>
          <a:p>
            <a:pPr marL="342900" indent="-342900">
              <a:lnSpc>
                <a:spcPct val="115000"/>
              </a:lnSpc>
            </a:pPr>
            <a:endParaRPr lang="en-US" sz="1200"/>
          </a:p>
          <a:p>
            <a:pPr marL="342900" indent="-342900">
              <a:lnSpc>
                <a:spcPct val="115000"/>
              </a:lnSpc>
            </a:pPr>
            <a:endParaRPr lang="en-US" sz="1200"/>
          </a:p>
          <a:p>
            <a:pPr marL="342900" indent="-342900">
              <a:lnSpc>
                <a:spcPct val="115000"/>
              </a:lnSpc>
              <a:spcBef>
                <a:spcPct val="20000"/>
              </a:spcBef>
              <a:buClr>
                <a:schemeClr val="bg1"/>
              </a:buClr>
              <a:buSzPct val="80000"/>
              <a:buFont typeface="Wingdings" pitchFamily="2" charset="2"/>
              <a:buChar char="v"/>
            </a:pPr>
            <a:r>
              <a:rPr lang="en-US" sz="1300" b="1">
                <a:solidFill>
                  <a:srgbClr val="FF0000"/>
                </a:solidFill>
              </a:rPr>
              <a:t>HỌC PHÍ/FEES: </a:t>
            </a:r>
            <a:r>
              <a:rPr lang="en-US" sz="1200"/>
              <a:t>2.000.000 đ/học viên</a:t>
            </a:r>
          </a:p>
          <a:p>
            <a:pPr marL="342900" indent="-342900">
              <a:lnSpc>
                <a:spcPct val="115000"/>
              </a:lnSpc>
              <a:spcBef>
                <a:spcPct val="20000"/>
              </a:spcBef>
              <a:buClr>
                <a:schemeClr val="bg1"/>
              </a:buClr>
              <a:buSzPct val="80000"/>
              <a:buFont typeface="Wingdings" pitchFamily="2" charset="2"/>
              <a:buChar char="v"/>
            </a:pPr>
            <a:endParaRPr lang="en-US" sz="1200"/>
          </a:p>
          <a:p>
            <a:pPr marL="342900" indent="-342900">
              <a:lnSpc>
                <a:spcPct val="115000"/>
              </a:lnSpc>
              <a:spcBef>
                <a:spcPct val="20000"/>
              </a:spcBef>
              <a:buClr>
                <a:schemeClr val="bg1"/>
              </a:buClr>
              <a:buSzPct val="80000"/>
              <a:buFont typeface="Wingdings" pitchFamily="2" charset="2"/>
              <a:buChar char="v"/>
            </a:pPr>
            <a:r>
              <a:rPr lang="en-US" sz="1300" b="1">
                <a:solidFill>
                  <a:srgbClr val="FF0000"/>
                </a:solidFill>
              </a:rPr>
              <a:t>CHỨNG CHỈ/CERTIFICATE:</a:t>
            </a:r>
            <a:r>
              <a:rPr lang="en-US" sz="1300" b="1">
                <a:solidFill>
                  <a:srgbClr val="3564DB"/>
                </a:solidFill>
              </a:rPr>
              <a:t> </a:t>
            </a:r>
            <a:r>
              <a:rPr lang="en-US" sz="1200"/>
              <a:t>Chứng chỉ khoá học “ĐỌC VÀ PHÂN TÍCH BÁO CÁO TÀI CHÍNH DOANH NGHIỆP” do Trường Đại học Kinh tế - Đại học Quốc gia Hà nội cấp</a:t>
            </a:r>
          </a:p>
        </p:txBody>
      </p:sp>
      <p:pic>
        <p:nvPicPr>
          <p:cNvPr id="11271" name="Picture 18" descr="Untitled-1 copy"/>
          <p:cNvPicPr>
            <a:picLocks noChangeAspect="1" noChangeArrowheads="1"/>
          </p:cNvPicPr>
          <p:nvPr/>
        </p:nvPicPr>
        <p:blipFill>
          <a:blip r:embed="rId2"/>
          <a:srcRect/>
          <a:stretch>
            <a:fillRect/>
          </a:stretch>
        </p:blipFill>
        <p:spPr bwMode="auto">
          <a:xfrm>
            <a:off x="7385539" y="152401"/>
            <a:ext cx="1266092" cy="131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559</Words>
  <Application>Microsoft Office PowerPoint</Application>
  <PresentationFormat>On-screen Show (4:3)</PresentationFormat>
  <Paragraphs>53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ĐỌC VÀ PHÂN TÍCH BÁO CÁO TÀI CHÍNH FINANCIAL STATEMENT ANALYSIS </vt:lpstr>
      <vt:lpstr>ĐỌC VÀ PHÂN TÍCH BÁO CÁO TÀI CHÍNH (tiếp theo) FINANCIAL STATEMENT ANALYSIS (cont’)</vt:lpstr>
    </vt:vector>
  </TitlesOfParts>
  <Company>Expert Information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ĐỌC VÀ PHÂN TÍCH BÁO CÁO TÀI CHÍNH FINANCIAL STATEMENT ANALYSIS </dc:title>
  <dc:creator>Nguyễn Minh Thông </dc:creator>
  <cp:lastModifiedBy>Nguyễn Minh Thông </cp:lastModifiedBy>
  <cp:revision>1</cp:revision>
  <dcterms:created xsi:type="dcterms:W3CDTF">2014-02-19T09:38:39Z</dcterms:created>
  <dcterms:modified xsi:type="dcterms:W3CDTF">2014-02-19T09:38:52Z</dcterms:modified>
</cp:coreProperties>
</file>